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99" r:id="rId1"/>
  </p:sldMasterIdLst>
  <p:notesMasterIdLst>
    <p:notesMasterId r:id="rId9"/>
  </p:notesMasterIdLst>
  <p:handoutMasterIdLst>
    <p:handoutMasterId r:id="rId10"/>
  </p:handoutMasterIdLst>
  <p:sldIdLst>
    <p:sldId id="295" r:id="rId2"/>
    <p:sldId id="297" r:id="rId3"/>
    <p:sldId id="302" r:id="rId4"/>
    <p:sldId id="301" r:id="rId5"/>
    <p:sldId id="294" r:id="rId6"/>
    <p:sldId id="303" r:id="rId7"/>
    <p:sldId id="304" r:id="rId8"/>
  </p:sldIdLst>
  <p:sldSz cx="9144000" cy="6858000" type="screen4x3"/>
  <p:notesSz cx="6743700" cy="98758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66"/>
    <a:srgbClr val="FFCCCC"/>
    <a:srgbClr val="CC0099"/>
    <a:srgbClr val="CCFFCC"/>
    <a:srgbClr val="00CC00"/>
    <a:srgbClr val="FF0000"/>
    <a:srgbClr val="003300"/>
    <a:srgbClr val="FBFBFB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14" autoAdjust="0"/>
    <p:restoredTop sz="50000" autoAdjust="0"/>
  </p:normalViewPr>
  <p:slideViewPr>
    <p:cSldViewPr>
      <p:cViewPr varScale="1">
        <p:scale>
          <a:sx n="126" d="100"/>
          <a:sy n="126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446" y="-96"/>
      </p:cViewPr>
      <p:guideLst>
        <p:guide orient="horz" pos="3111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t" anchorCtr="0" compatLnSpc="1">
            <a:prstTxWarp prst="textNoShape">
              <a:avLst/>
            </a:prstTxWarp>
          </a:bodyPr>
          <a:lstStyle>
            <a:lvl1pPr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695" y="1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t" anchorCtr="0" compatLnSpc="1">
            <a:prstTxWarp prst="textNoShape">
              <a:avLst/>
            </a:prstTxWarp>
          </a:bodyPr>
          <a:lstStyle>
            <a:lvl1pPr algn="r"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574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b" anchorCtr="0" compatLnSpc="1">
            <a:prstTxWarp prst="textNoShape">
              <a:avLst/>
            </a:prstTxWarp>
          </a:bodyPr>
          <a:lstStyle>
            <a:lvl1pPr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695" y="9381574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b" anchorCtr="0" compatLnSpc="1">
            <a:prstTxWarp prst="textNoShape">
              <a:avLst/>
            </a:prstTxWarp>
          </a:bodyPr>
          <a:lstStyle>
            <a:lvl1pPr algn="r"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fld id="{5D42011E-7D92-436A-AC22-4F8684FE373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525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t" anchorCtr="0" compatLnSpc="1">
            <a:prstTxWarp prst="textNoShape">
              <a:avLst/>
            </a:prstTxWarp>
          </a:bodyPr>
          <a:lstStyle>
            <a:lvl1pPr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695" y="1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t" anchorCtr="0" compatLnSpc="1">
            <a:prstTxWarp prst="textNoShape">
              <a:avLst/>
            </a:prstTxWarp>
          </a:bodyPr>
          <a:lstStyle>
            <a:lvl1pPr algn="r"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7" y="4691578"/>
            <a:ext cx="5395590" cy="444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574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b" anchorCtr="0" compatLnSpc="1">
            <a:prstTxWarp prst="textNoShape">
              <a:avLst/>
            </a:prstTxWarp>
          </a:bodyPr>
          <a:lstStyle>
            <a:lvl1pPr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695" y="9381574"/>
            <a:ext cx="2921431" cy="4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84" tIns="45492" rIns="90984" bIns="45492" numCol="1" anchor="b" anchorCtr="0" compatLnSpc="1">
            <a:prstTxWarp prst="textNoShape">
              <a:avLst/>
            </a:prstTxWarp>
          </a:bodyPr>
          <a:lstStyle>
            <a:lvl1pPr algn="r" defTabSz="910058">
              <a:defRPr sz="1200">
                <a:cs typeface="Arial" charset="0"/>
              </a:defRPr>
            </a:lvl1pPr>
          </a:lstStyle>
          <a:p>
            <a:pPr>
              <a:defRPr/>
            </a:pPr>
            <a:fld id="{E03F772D-7FE6-4D25-AD80-FF899BF08D2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39899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 userDrawn="1"/>
        </p:nvGrpSpPr>
        <p:grpSpPr bwMode="auto">
          <a:xfrm>
            <a:off x="3216275" y="5775325"/>
            <a:ext cx="1643063" cy="987425"/>
            <a:chOff x="-196" y="3137"/>
            <a:chExt cx="1352" cy="813"/>
          </a:xfrm>
        </p:grpSpPr>
        <p:sp>
          <p:nvSpPr>
            <p:cNvPr id="3" name="Oval 64"/>
            <p:cNvSpPr>
              <a:spLocks noChangeArrowheads="1"/>
            </p:cNvSpPr>
            <p:nvPr userDrawn="1"/>
          </p:nvSpPr>
          <p:spPr bwMode="auto">
            <a:xfrm>
              <a:off x="600" y="31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" name="Oval 65"/>
            <p:cNvSpPr>
              <a:spLocks noChangeArrowheads="1"/>
            </p:cNvSpPr>
            <p:nvPr userDrawn="1"/>
          </p:nvSpPr>
          <p:spPr bwMode="auto">
            <a:xfrm>
              <a:off x="1028" y="3476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Oval 66"/>
            <p:cNvSpPr>
              <a:spLocks noChangeArrowheads="1"/>
            </p:cNvSpPr>
            <p:nvPr userDrawn="1"/>
          </p:nvSpPr>
          <p:spPr bwMode="auto">
            <a:xfrm>
              <a:off x="731" y="3627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Oval 67"/>
            <p:cNvSpPr>
              <a:spLocks noChangeArrowheads="1"/>
            </p:cNvSpPr>
            <p:nvPr userDrawn="1"/>
          </p:nvSpPr>
          <p:spPr bwMode="auto">
            <a:xfrm>
              <a:off x="296" y="385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Oval 68"/>
            <p:cNvSpPr>
              <a:spLocks noChangeArrowheads="1"/>
            </p:cNvSpPr>
            <p:nvPr userDrawn="1"/>
          </p:nvSpPr>
          <p:spPr bwMode="auto">
            <a:xfrm>
              <a:off x="-196" y="3265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Oval 69"/>
            <p:cNvSpPr>
              <a:spLocks noChangeArrowheads="1"/>
            </p:cNvSpPr>
            <p:nvPr userDrawn="1"/>
          </p:nvSpPr>
          <p:spPr bwMode="auto">
            <a:xfrm>
              <a:off x="-60" y="3438"/>
              <a:ext cx="182" cy="18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Line 70"/>
            <p:cNvSpPr>
              <a:spLocks noChangeShapeType="1"/>
            </p:cNvSpPr>
            <p:nvPr userDrawn="1"/>
          </p:nvSpPr>
          <p:spPr bwMode="auto">
            <a:xfrm flipH="1">
              <a:off x="567" y="3521"/>
              <a:ext cx="453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Line 71"/>
            <p:cNvSpPr>
              <a:spLocks noChangeShapeType="1"/>
            </p:cNvSpPr>
            <p:nvPr userDrawn="1"/>
          </p:nvSpPr>
          <p:spPr bwMode="auto">
            <a:xfrm flipH="1">
              <a:off x="-106" y="3310"/>
              <a:ext cx="453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72"/>
            <p:cNvSpPr>
              <a:spLocks noChangeShapeType="1"/>
            </p:cNvSpPr>
            <p:nvPr userDrawn="1"/>
          </p:nvSpPr>
          <p:spPr bwMode="auto">
            <a:xfrm>
              <a:off x="347" y="3302"/>
              <a:ext cx="226" cy="227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Line 73"/>
            <p:cNvSpPr>
              <a:spLocks noChangeShapeType="1"/>
            </p:cNvSpPr>
            <p:nvPr userDrawn="1"/>
          </p:nvSpPr>
          <p:spPr bwMode="auto">
            <a:xfrm flipH="1">
              <a:off x="340" y="3249"/>
              <a:ext cx="273" cy="272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74"/>
            <p:cNvSpPr>
              <a:spLocks noChangeShapeType="1"/>
            </p:cNvSpPr>
            <p:nvPr userDrawn="1"/>
          </p:nvSpPr>
          <p:spPr bwMode="auto">
            <a:xfrm>
              <a:off x="0" y="3521"/>
              <a:ext cx="340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75"/>
            <p:cNvSpPr>
              <a:spLocks noChangeShapeType="1"/>
            </p:cNvSpPr>
            <p:nvPr userDrawn="1"/>
          </p:nvSpPr>
          <p:spPr bwMode="auto">
            <a:xfrm>
              <a:off x="340" y="3521"/>
              <a:ext cx="0" cy="408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Line 76"/>
            <p:cNvSpPr>
              <a:spLocks noChangeShapeType="1"/>
            </p:cNvSpPr>
            <p:nvPr userDrawn="1"/>
          </p:nvSpPr>
          <p:spPr bwMode="auto">
            <a:xfrm flipH="1">
              <a:off x="340" y="3686"/>
              <a:ext cx="409" cy="0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6" name="Picture 105" descr="圖片1"/>
          <p:cNvPicPr>
            <a:picLocks noChangeAspect="1" noChangeArrowheads="1"/>
          </p:cNvPicPr>
          <p:nvPr userDrawn="1"/>
        </p:nvPicPr>
        <p:blipFill>
          <a:blip r:embed="rId3" cstate="print"/>
          <a:srcRect t="8401" r="15596" b="24275"/>
          <a:stretch>
            <a:fillRect/>
          </a:stretch>
        </p:blipFill>
        <p:spPr bwMode="auto">
          <a:xfrm>
            <a:off x="5303838" y="0"/>
            <a:ext cx="38401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6" descr="圖片1"/>
          <p:cNvPicPr>
            <a:picLocks noChangeAspect="1" noChangeArrowheads="1"/>
          </p:cNvPicPr>
          <p:nvPr userDrawn="1"/>
        </p:nvPicPr>
        <p:blipFill>
          <a:blip r:embed="rId4" cstate="print"/>
          <a:srcRect t="28891" r="21906"/>
          <a:stretch>
            <a:fillRect/>
          </a:stretch>
        </p:blipFill>
        <p:spPr bwMode="auto">
          <a:xfrm>
            <a:off x="6659563" y="5084763"/>
            <a:ext cx="248443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7" descr="圖片2"/>
          <p:cNvPicPr>
            <a:picLocks noChangeAspect="1" noChangeArrowheads="1"/>
          </p:cNvPicPr>
          <p:nvPr userDrawn="1"/>
        </p:nvPicPr>
        <p:blipFill>
          <a:blip r:embed="rId5" cstate="print"/>
          <a:srcRect l="14632"/>
          <a:stretch>
            <a:fillRect/>
          </a:stretch>
        </p:blipFill>
        <p:spPr bwMode="auto">
          <a:xfrm>
            <a:off x="0" y="4979988"/>
            <a:ext cx="18430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8" descr="圖片2"/>
          <p:cNvPicPr>
            <a:picLocks noChangeAspect="1" noChangeArrowheads="1"/>
          </p:cNvPicPr>
          <p:nvPr userDrawn="1"/>
        </p:nvPicPr>
        <p:blipFill>
          <a:blip r:embed="rId5" cstate="print"/>
          <a:srcRect b="21786"/>
          <a:stretch>
            <a:fillRect/>
          </a:stretch>
        </p:blipFill>
        <p:spPr bwMode="auto">
          <a:xfrm>
            <a:off x="1044575" y="5940425"/>
            <a:ext cx="19431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38412-9751-404C-93EF-BC1A0089C28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5738" y="188913"/>
            <a:ext cx="1998662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43588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7D25-4FF0-4A08-A62E-FC992996E8B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654925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28775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49DA-1715-4332-8288-49BA63C99CE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913"/>
            <a:ext cx="8352928" cy="914400"/>
          </a:xfrm>
        </p:spPr>
        <p:txBody>
          <a:bodyPr/>
          <a:lstStyle>
            <a:lvl1pPr>
              <a:defRPr sz="3600" b="1" i="0"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pPr>
              <a:defRPr/>
            </a:pPr>
            <a:fld id="{9042F249-9FA7-4276-9856-EF4B9CBF37F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6D91-6C99-4244-940E-CFEA83FF3AB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28775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DF24-2E45-4E15-A092-915C805916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561A-EF35-4F10-A947-9F83BB7BD27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237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zh-TW" altLang="en-US"/>
              <a:t>M.-S. Chen</a:t>
            </a:r>
            <a:endParaRPr lang="en-US" altLang="zh-TW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5801-0A42-4FEA-8589-B312E9037FB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237288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zh-TW" altLang="en-US"/>
              <a:t>M.-S. Chen</a:t>
            </a:r>
            <a:endParaRPr lang="en-US" altLang="zh-TW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79A9-8D95-469F-8616-C69CC7172EE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B7D3-132B-4048-AF8F-90652DB37B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530E-F2EC-44C5-B55D-C53452E1304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0" y="1192213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7654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341438"/>
            <a:ext cx="83534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  第二層</a:t>
            </a:r>
          </a:p>
          <a:p>
            <a:pPr lvl="2"/>
            <a:r>
              <a:rPr lang="zh-TW" altLang="en-US"/>
              <a:t>  第三層</a:t>
            </a:r>
          </a:p>
          <a:p>
            <a:pPr lvl="3"/>
            <a:r>
              <a:rPr lang="zh-TW" altLang="en-US"/>
              <a:t>  第四層</a:t>
            </a:r>
          </a:p>
          <a:p>
            <a:pPr lvl="4"/>
            <a:r>
              <a:rPr lang="zh-TW" altLang="en-US"/>
              <a:t> 第五層</a:t>
            </a:r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81750"/>
            <a:ext cx="7921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cs typeface="+mn-cs"/>
              </a:defRPr>
            </a:lvl1pPr>
          </a:lstStyle>
          <a:p>
            <a:pPr>
              <a:defRPr/>
            </a:pPr>
            <a:fld id="{65A5A272-9677-4201-90B1-1316D8964D3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0" name="Picture 12" descr="C:\Documents and Settings\yuchiaw\Desktop\citi-template-for-Prof.-frank-wang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2" y="6223388"/>
            <a:ext cx="8136905" cy="63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75" r:id="rId3"/>
    <p:sldLayoutId id="2147483776" r:id="rId4"/>
    <p:sldLayoutId id="2147483777" r:id="rId5"/>
    <p:sldLayoutId id="2147483785" r:id="rId6"/>
    <p:sldLayoutId id="2147483786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Ø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3300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1838" y="6381750"/>
            <a:ext cx="792162" cy="360363"/>
          </a:xfrm>
        </p:spPr>
        <p:txBody>
          <a:bodyPr/>
          <a:lstStyle/>
          <a:p>
            <a:pPr>
              <a:defRPr/>
            </a:pPr>
            <a:fld id="{9A455801-0A42-4FEA-8589-B312E9037FB9}" type="slidenum">
              <a:rPr lang="en-US" altLang="zh-TW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87824" y="2420888"/>
            <a:ext cx="64087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Enhancement </a:t>
            </a:r>
          </a:p>
          <a:p>
            <a:pPr algn="ctr"/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Edge Devices</a:t>
            </a:r>
          </a:p>
          <a:p>
            <a:pPr algn="ctr"/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TW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2023/12/04</a:t>
            </a:r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報告人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TW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賴彥廷</a:t>
            </a:r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TW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6847"/>
      </p:ext>
    </p:extLst>
  </p:cSld>
  <p:clrMapOvr>
    <a:masterClrMapping/>
  </p:clrMapOvr>
  <p:transition advTm="4190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547FD9-CC84-4E5A-9DEC-2EA46D4C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Speech Enhancement?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CEA7DE-B8AD-419E-A621-90257FAA9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353425" cy="4635500"/>
          </a:xfrm>
        </p:spPr>
        <p:txBody>
          <a:bodyPr/>
          <a:lstStyle/>
          <a:p>
            <a:r>
              <a:rPr lang="en-US" altLang="zh-TW" dirty="0"/>
              <a:t>Removal of environmental noise from audio signals</a:t>
            </a:r>
          </a:p>
          <a:p>
            <a:pPr lvl="1"/>
            <a:r>
              <a:rPr lang="en-US" altLang="zh-TW" dirty="0"/>
              <a:t> Audio output noise cancellation</a:t>
            </a:r>
          </a:p>
          <a:p>
            <a:pPr lvl="1"/>
            <a:r>
              <a:rPr lang="en-US" altLang="zh-TW" dirty="0"/>
              <a:t> Hearing aid signal denoising  </a:t>
            </a:r>
          </a:p>
          <a:p>
            <a:pPr lvl="1"/>
            <a:r>
              <a:rPr lang="en-US" altLang="zh-TW" dirty="0"/>
              <a:t> Cochlear implant denoising 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5D0151-7C0F-4855-A761-7C48A2A1D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5" name="圖片 4" descr="IMG_0459_Listening">
            <a:extLst>
              <a:ext uri="{FF2B5EF4-FFF2-40B4-BE49-F238E27FC236}">
                <a16:creationId xmlns:a16="http://schemas.microsoft.com/office/drawing/2014/main" id="{79217C62-5E7D-4FAE-8587-1B2938E1D5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47683"/>
            <a:ext cx="3344069" cy="226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17115DA-4E79-492A-B74D-2F091DE283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46" y="3947682"/>
            <a:ext cx="3344070" cy="2267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44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0EACD-8E6A-41D8-BCB5-03FD2AF8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Cochlear Implants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03AE6C-DF5B-417A-BC92-89DDDA652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CA78C70-C827-4923-B1E6-29648482BF7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35"/>
          <a:stretch/>
        </p:blipFill>
        <p:spPr bwMode="auto">
          <a:xfrm>
            <a:off x="539552" y="1484784"/>
            <a:ext cx="7724708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19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1538F2-2592-4D41-BA27-A1A8459F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AVSE-SSL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ECDA8A-E836-4AB1-B640-949DEE7B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of both audio and visual cues for speech enhancement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77DFDB-F180-41BE-B8BD-8A55230BF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69D2073-E14E-4987-8E4B-C8CC633E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08920"/>
            <a:ext cx="4331703" cy="302433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35E7ADB-A701-4CBD-B6E3-DF6A797116F0}"/>
              </a:ext>
            </a:extLst>
          </p:cNvPr>
          <p:cNvSpPr txBox="1"/>
          <p:nvPr/>
        </p:nvSpPr>
        <p:spPr>
          <a:xfrm>
            <a:off x="4002158" y="57533"/>
            <a:ext cx="511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STFT: Short Time Fourier Transform</a:t>
            </a:r>
          </a:p>
          <a:p>
            <a:r>
              <a:rPr lang="en-US" altLang="zh-TW" dirty="0"/>
              <a:t>BLSTM: Bidirectional Long Short-Term Memory</a:t>
            </a:r>
          </a:p>
          <a:p>
            <a:r>
              <a:rPr lang="en-US" altLang="zh-TW" dirty="0"/>
              <a:t>HuBERT: Hidden Unit Bidirectional Encoder Representations from Transformers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42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5065E6-8DCD-49C8-8FFB-A87B2E41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8C9F0F-A630-47AE-8266-3FA57A537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1438"/>
            <a:ext cx="8353425" cy="2447602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zh-TW" dirty="0"/>
              <a:t> 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6279E4-0591-42C8-AA59-6DC79D66F2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5DE97B0-BB9D-4793-988A-68A0EE37D3C7}"/>
              </a:ext>
            </a:extLst>
          </p:cNvPr>
          <p:cNvGrpSpPr/>
          <p:nvPr/>
        </p:nvGrpSpPr>
        <p:grpSpPr>
          <a:xfrm>
            <a:off x="1331640" y="4437112"/>
            <a:ext cx="7341449" cy="1175007"/>
            <a:chOff x="1068760" y="2249125"/>
            <a:chExt cx="7341449" cy="1175007"/>
          </a:xfrm>
        </p:grpSpPr>
        <p:pic>
          <p:nvPicPr>
            <p:cNvPr id="5" name="SP05_201_est1">
              <a:hlinkClick r:id="" action="ppaction://media"/>
              <a:extLst>
                <a:ext uri="{FF2B5EF4-FFF2-40B4-BE49-F238E27FC236}">
                  <a16:creationId xmlns:a16="http://schemas.microsoft.com/office/drawing/2014/main" id="{2FA9963C-38FC-4D5C-BBBD-208E42E1CD48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4061978" y="2249125"/>
              <a:ext cx="648072" cy="648072"/>
            </a:xfrm>
            <a:prstGeom prst="rect">
              <a:avLst/>
            </a:prstGeom>
          </p:spPr>
        </p:pic>
        <p:pic>
          <p:nvPicPr>
            <p:cNvPr id="6" name="SP05_201">
              <a:hlinkClick r:id="" action="ppaction://media"/>
              <a:extLst>
                <a:ext uri="{FF2B5EF4-FFF2-40B4-BE49-F238E27FC236}">
                  <a16:creationId xmlns:a16="http://schemas.microsoft.com/office/drawing/2014/main" id="{6BE176DD-8C24-4863-B80C-76BE80A51853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1225916" y="2249125"/>
              <a:ext cx="648072" cy="648072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3976FE6-5883-4E9D-AEF7-0D73CC0242C7}"/>
                </a:ext>
              </a:extLst>
            </p:cNvPr>
            <p:cNvSpPr txBox="1"/>
            <p:nvPr/>
          </p:nvSpPr>
          <p:spPr>
            <a:xfrm>
              <a:off x="1068760" y="302402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noisy</a:t>
              </a:r>
              <a:endParaRPr lang="zh-TW" altLang="en-US" sz="2000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A4CE855-D67C-4B6C-8FD4-80EDB006CA2A}"/>
                </a:ext>
              </a:extLst>
            </p:cNvPr>
            <p:cNvSpPr txBox="1"/>
            <p:nvPr/>
          </p:nvSpPr>
          <p:spPr>
            <a:xfrm>
              <a:off x="3733056" y="301303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enhanced</a:t>
              </a:r>
              <a:endParaRPr lang="zh-TW" altLang="en-US" sz="2000" dirty="0"/>
            </a:p>
          </p:txBody>
        </p:sp>
        <p:pic>
          <p:nvPicPr>
            <p:cNvPr id="10" name="SP05_201">
              <a:hlinkClick r:id="" action="ppaction://media"/>
              <a:extLst>
                <a:ext uri="{FF2B5EF4-FFF2-40B4-BE49-F238E27FC236}">
                  <a16:creationId xmlns:a16="http://schemas.microsoft.com/office/drawing/2014/main" id="{E19961DE-374A-4436-A081-11B9741FC544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6898041" y="2254582"/>
              <a:ext cx="642615" cy="642615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7BF7EED4-983F-4529-8906-543B7169336E}"/>
                </a:ext>
              </a:extLst>
            </p:cNvPr>
            <p:cNvSpPr txBox="1"/>
            <p:nvPr/>
          </p:nvSpPr>
          <p:spPr>
            <a:xfrm>
              <a:off x="6826033" y="3013038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/>
                <a:t>clean</a:t>
              </a:r>
              <a:endParaRPr lang="zh-TW" altLang="en-US" sz="2000" dirty="0"/>
            </a:p>
          </p:txBody>
        </p:sp>
      </p:grp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D87511E9-C0FB-44CA-BD35-A285A28A3870}"/>
              </a:ext>
            </a:extLst>
          </p:cNvPr>
          <p:cNvSpPr txBox="1">
            <a:spLocks/>
          </p:cNvSpPr>
          <p:nvPr/>
        </p:nvSpPr>
        <p:spPr bwMode="auto">
          <a:xfrm>
            <a:off x="395287" y="1256865"/>
            <a:ext cx="8353425" cy="273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Font typeface="Arial" charset="0"/>
              <a:buChar char="•"/>
              <a:defRPr kumimoji="1" sz="3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Ø"/>
              <a:defRPr kumimoji="1" sz="2800" baseline="0">
                <a:solidFill>
                  <a:schemeClr val="tx1"/>
                </a:solidFill>
                <a:latin typeface="Calibri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Font typeface="Wingdings" pitchFamily="2" charset="2"/>
              <a:buChar char="u"/>
              <a:defRPr kumimoji="1" sz="2400" baseline="0">
                <a:solidFill>
                  <a:schemeClr val="tx1"/>
                </a:solidFill>
                <a:latin typeface="Calibri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p"/>
              <a:defRPr kumimoji="1" sz="2000" baseline="0">
                <a:solidFill>
                  <a:schemeClr val="tx1"/>
                </a:solidFill>
                <a:latin typeface="Calibri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kumimoji="1" sz="2000" baseline="0">
                <a:solidFill>
                  <a:schemeClr val="tx1"/>
                </a:solidFill>
                <a:latin typeface="Calibri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/>
              <a:t>Parameters</a:t>
            </a:r>
          </a:p>
          <a:p>
            <a:pPr lvl="1"/>
            <a:r>
              <a:rPr lang="en-US" altLang="zh-TW" kern="0" dirty="0"/>
              <a:t> Audio sample rate: 16,000Hz</a:t>
            </a:r>
          </a:p>
          <a:p>
            <a:pPr lvl="1"/>
            <a:r>
              <a:rPr lang="en-US" altLang="zh-TW" kern="0" dirty="0"/>
              <a:t> Train dataset: TMHINT (Taiwan Mandarin Hearing in Noise Test)</a:t>
            </a:r>
          </a:p>
          <a:p>
            <a:pPr lvl="1"/>
            <a:r>
              <a:rPr lang="en-US" altLang="zh-TW" kern="0" dirty="0"/>
              <a:t> Number of Epochs: 200</a:t>
            </a:r>
          </a:p>
          <a:p>
            <a:pPr lvl="1"/>
            <a:r>
              <a:rPr lang="en-US" altLang="zh-TW" kern="0" dirty="0"/>
              <a:t> Test noise type: Babycry_2dB</a:t>
            </a:r>
          </a:p>
          <a:p>
            <a:pPr lvl="1"/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3808803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918E8-1A98-4D4B-819A-2924A308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41" y="135615"/>
            <a:ext cx="8352928" cy="914400"/>
          </a:xfrm>
        </p:spPr>
        <p:txBody>
          <a:bodyPr/>
          <a:lstStyle/>
          <a:p>
            <a:r>
              <a:rPr lang="en-US" altLang="zh-TW" dirty="0"/>
              <a:t>Results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4607DD2-8DD5-4CB6-9758-EE70F03E1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268760"/>
            <a:ext cx="6624736" cy="490970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A15F9C-8F39-47CA-B07D-02241403C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1D3A188-410E-4EA5-AC3D-E9B208E66ECC}"/>
              </a:ext>
            </a:extLst>
          </p:cNvPr>
          <p:cNvSpPr txBox="1"/>
          <p:nvPr/>
        </p:nvSpPr>
        <p:spPr>
          <a:xfrm>
            <a:off x="4572000" y="48915"/>
            <a:ext cx="446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AOSE: Audio Only Speech Enhancement</a:t>
            </a:r>
          </a:p>
          <a:p>
            <a:r>
              <a:rPr lang="en-US" altLang="zh-TW" dirty="0"/>
              <a:t>SSL-AVSE: Self-Supervised Learning</a:t>
            </a:r>
          </a:p>
          <a:p>
            <a:r>
              <a:rPr lang="en-US" altLang="zh-TW" dirty="0"/>
              <a:t>Audio-Visual Speech Enhancement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2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C0FA9-0853-432F-B87C-A5A68E5B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7A0AC6-325B-4409-A775-64E125AE0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Methods: AVSE for feature extraction and BLSTM for speech enhancement</a:t>
            </a:r>
          </a:p>
          <a:p>
            <a:r>
              <a:rPr lang="en-US" altLang="zh-TW" dirty="0"/>
              <a:t>Steps: Separate video into </a:t>
            </a:r>
            <a:r>
              <a:rPr lang="en-US" altLang="zh-TW" dirty="0" smtClean="0"/>
              <a:t>image </a:t>
            </a:r>
            <a:r>
              <a:rPr lang="en-US" altLang="zh-TW" dirty="0"/>
              <a:t>and audio, extract lip motion from video, then feed both into model </a:t>
            </a:r>
          </a:p>
          <a:p>
            <a:r>
              <a:rPr lang="en-US" altLang="zh-TW" dirty="0"/>
              <a:t>Results: AVSE-SSL has best quality, AVSE second, and AOSE third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FD4BEB-1127-40CB-A3DD-1E587DF66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F249-9FA7-4276-9856-EF4B9CBF37F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3193357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plate-2(靜態)">
  <a:themeElements>
    <a:clrScheme name="1_template-2(靜態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-2(靜態)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template-2(靜態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2(靜態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2(靜態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2(靜態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2(靜態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-2(靜態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-2(靜態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168841</TotalTime>
  <Words>172</Words>
  <Application>Microsoft Office PowerPoint</Application>
  <PresentationFormat>如螢幕大小 (4:3)</PresentationFormat>
  <Paragraphs>44</Paragraphs>
  <Slides>7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Arial</vt:lpstr>
      <vt:lpstr>Calibri</vt:lpstr>
      <vt:lpstr>Times New Roman</vt:lpstr>
      <vt:lpstr>Wingdings</vt:lpstr>
      <vt:lpstr>1_template-2(靜態)</vt:lpstr>
      <vt:lpstr>PowerPoint 簡報</vt:lpstr>
      <vt:lpstr>What is Speech Enhancement?</vt:lpstr>
      <vt:lpstr>Cochlear Implants</vt:lpstr>
      <vt:lpstr>AVSE-SSL</vt:lpstr>
      <vt:lpstr>Example</vt:lpstr>
      <vt:lpstr>Results</vt:lpstr>
      <vt:lpstr>Recap</vt:lpstr>
    </vt:vector>
  </TitlesOfParts>
  <Company>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ingrid</dc:creator>
  <cp:lastModifiedBy>BINGJHANG Lin</cp:lastModifiedBy>
  <cp:revision>2658</cp:revision>
  <cp:lastPrinted>2015-02-24T07:59:36Z</cp:lastPrinted>
  <dcterms:created xsi:type="dcterms:W3CDTF">2005-05-05T03:55:43Z</dcterms:created>
  <dcterms:modified xsi:type="dcterms:W3CDTF">2023-12-04T10:09:52Z</dcterms:modified>
</cp:coreProperties>
</file>